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795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74" r:id="rId10"/>
    <p:sldId id="265" r:id="rId11"/>
    <p:sldId id="266" r:id="rId12"/>
    <p:sldId id="271" r:id="rId13"/>
    <p:sldId id="270" r:id="rId14"/>
    <p:sldId id="272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68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9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472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329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386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198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704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789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27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3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1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4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3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5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2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1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3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2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4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onsuelo.romero@nube.sep.gob.mx" TargetMode="External"/><Relationship Id="rId2" Type="http://schemas.openxmlformats.org/officeDocument/2006/relationships/hyperlink" Target="mailto:stapia@nube.sep.gob.m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63"/>
          <a:stretch>
            <a:fillRect/>
          </a:stretch>
        </p:blipFill>
        <p:spPr bwMode="auto">
          <a:xfrm>
            <a:off x="2103727" y="-98561"/>
            <a:ext cx="1678565" cy="131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B0F0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pic>
        <p:nvPicPr>
          <p:cNvPr id="1028" name="Picture 4" descr="43474ff915ca68143933d7cb39db05eb_X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2" t="33708" r="28453" b="35046"/>
          <a:stretch>
            <a:fillRect/>
          </a:stretch>
        </p:blipFill>
        <p:spPr bwMode="auto">
          <a:xfrm>
            <a:off x="9331037" y="52107"/>
            <a:ext cx="2618942" cy="101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B0F0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248249" y="964688"/>
            <a:ext cx="9408345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CONTRALORIA SOCIAL 2020 </a:t>
            </a:r>
          </a:p>
          <a:p>
            <a:pPr algn="ctr"/>
            <a:r>
              <a:rPr lang="es-E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EN EL MARCO DEL PROGRAMA </a:t>
            </a:r>
            <a:r>
              <a:rPr lang="es-E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FORTALECIMIENTO A LA </a:t>
            </a:r>
          </a:p>
          <a:p>
            <a:pPr algn="ctr"/>
            <a:r>
              <a:rPr lang="es-E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EXCELENCIA EDUCATIVA</a:t>
            </a:r>
            <a:r>
              <a:rPr lang="es-E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(PROFEXCE) 2020</a:t>
            </a: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573418" y="3246684"/>
            <a:ext cx="3757619" cy="3047790"/>
            <a:chOff x="111353170" y="109623813"/>
            <a:chExt cx="3861230" cy="2994307"/>
          </a:xfrm>
        </p:grpSpPr>
        <p:pic>
          <p:nvPicPr>
            <p:cNvPr id="1033" name="Picture 9" descr="52725456_2016369141809435_6729110083675881472_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33" b="26703"/>
            <a:stretch>
              <a:fillRect/>
            </a:stretch>
          </p:blipFill>
          <p:spPr bwMode="auto">
            <a:xfrm>
              <a:off x="111415128" y="110687171"/>
              <a:ext cx="3706204" cy="1930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round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" name="Picture 10" descr="80568154_2535656143214063_4022396821581070336_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17" b="41464"/>
            <a:stretch>
              <a:fillRect/>
            </a:stretch>
          </p:blipFill>
          <p:spPr bwMode="auto">
            <a:xfrm>
              <a:off x="111353170" y="109623813"/>
              <a:ext cx="2106795" cy="1401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round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5" name="Picture 11" descr="80568154_2535656143214063_4022396821581070336_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11" b="35909"/>
            <a:stretch>
              <a:fillRect/>
            </a:stretch>
          </p:blipFill>
          <p:spPr bwMode="auto">
            <a:xfrm>
              <a:off x="113330982" y="109638585"/>
              <a:ext cx="1883418" cy="1339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round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36" name="Picture 12" descr="Logotipo de CS 20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125" y="4497572"/>
            <a:ext cx="2537297" cy="227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B0F0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10578" y="403441"/>
            <a:ext cx="316785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DOCUMENTOS NORMATIVOS </a:t>
            </a:r>
          </a:p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28973" y="1098978"/>
            <a:ext cx="89894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Esquema de contraloría social (</a:t>
            </a:r>
            <a:r>
              <a:rPr lang="es-MX" sz="2000" dirty="0">
                <a:latin typeface="Garamond" panose="02020404030301010803" pitchFamily="18" charset="0"/>
              </a:rPr>
              <a:t>Documento rector para planear, operar y dar seguimiento a las actividades de CS, para generar acciones de seguimiento, supervisión y vigilancia</a:t>
            </a:r>
            <a:r>
              <a:rPr lang="es-MX" sz="2000" dirty="0" smtClean="0">
                <a:latin typeface="Garamond" panose="02020404030301010803" pitchFamily="18" charset="0"/>
              </a:rPr>
              <a:t>.)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Guía operativa de la contraloría social(</a:t>
            </a:r>
            <a:r>
              <a:rPr lang="es-MX" sz="2000" dirty="0">
                <a:latin typeface="Garamond" panose="02020404030301010803" pitchFamily="18" charset="0"/>
              </a:rPr>
              <a:t>Es un documento que interpreta el mandato de los Lineamientos para la promoción y operación de la Contraloría Social en los programas federales de desarrollo social; o sea, indica como realizar las actividades de CS</a:t>
            </a:r>
            <a:r>
              <a:rPr lang="es-MX" sz="2000" dirty="0" smtClean="0">
                <a:latin typeface="Garamond" panose="02020404030301010803" pitchFamily="18" charset="0"/>
              </a:rPr>
              <a:t>.)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Programa anual de contraloría social (PATCS)(</a:t>
            </a:r>
            <a:r>
              <a:rPr lang="es-MX" sz="2000" dirty="0">
                <a:latin typeface="Garamond" panose="02020404030301010803" pitchFamily="18" charset="0"/>
              </a:rPr>
              <a:t>Documento que establece las actividades, los responsables, la unidad de medida, metas y el calendario de ejecución para promover la CS en el ejercicio, por parte de la Instancia Normativa en el ámbito del PFCE, PROFEXCE Y PPS. </a:t>
            </a:r>
            <a:r>
              <a:rPr lang="es-MX" sz="2000" dirty="0" smtClean="0">
                <a:latin typeface="Garamond" panose="02020404030301010803" pitchFamily="18" charset="0"/>
              </a:rPr>
              <a:t>)</a:t>
            </a: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b="1" dirty="0">
              <a:latin typeface="Garamond" panose="02020404030301010803" pitchFamily="18" charset="0"/>
            </a:endParaRPr>
          </a:p>
          <a:p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1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41248" y="403441"/>
            <a:ext cx="630653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FUNCIONES DEL RESPONSABLE DE CONTRALORIA SOCIAL </a:t>
            </a:r>
          </a:p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101" t="32068" r="11805" b="16118"/>
          <a:stretch/>
        </p:blipFill>
        <p:spPr>
          <a:xfrm>
            <a:off x="1666754" y="1620457"/>
            <a:ext cx="9155575" cy="35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6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102" t="24979" r="23765" b="18312"/>
          <a:stretch/>
        </p:blipFill>
        <p:spPr>
          <a:xfrm>
            <a:off x="1863524" y="625032"/>
            <a:ext cx="9005104" cy="50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7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14625" y="403441"/>
            <a:ext cx="655980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PROGRAMA ANUAL DE TRABAJO DE CONTRALORIA SOCIAL  </a:t>
            </a:r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  <a:endParaRPr lang="es-ES" sz="25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Light Condensed" panose="020B0502040204020203" pitchFamily="34" charset="0"/>
            </a:endParaRPr>
          </a:p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983" t="16364" r="19971" b="3485"/>
          <a:stretch/>
        </p:blipFill>
        <p:spPr>
          <a:xfrm>
            <a:off x="2691245" y="945573"/>
            <a:ext cx="7564582" cy="54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56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16841" y="226795"/>
            <a:ext cx="729077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PROGRAMA INSTITUCIONAL DE TRABAJO DE CONTRALORIA SOCIAL  </a:t>
            </a:r>
            <a:endParaRPr lang="es-ES" sz="25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Light Condensed" panose="020B0502040204020203" pitchFamily="34" charset="0"/>
            </a:endParaRPr>
          </a:p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1" t="21970" r="42557" b="9697"/>
          <a:stretch/>
        </p:blipFill>
        <p:spPr>
          <a:xfrm>
            <a:off x="2202872" y="945572"/>
            <a:ext cx="8769928" cy="54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17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9997" y="1754260"/>
            <a:ext cx="5687776" cy="23237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FORMATOS</a:t>
            </a:r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  <a:endParaRPr lang="es-ES" sz="25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Light Condensed" panose="020B0502040204020203" pitchFamily="34" charset="0"/>
            </a:endParaRPr>
          </a:p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6559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938" t="16061" r="32671" b="6870"/>
          <a:stretch/>
        </p:blipFill>
        <p:spPr>
          <a:xfrm>
            <a:off x="1605695" y="1002321"/>
            <a:ext cx="4104409" cy="48893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57900" y="164449"/>
            <a:ext cx="275908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A3 MINUTA DE REUNION </a:t>
            </a:r>
            <a:endParaRPr lang="es-ES" sz="25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4858" t="20454" r="36079" b="13636"/>
          <a:stretch/>
        </p:blipFill>
        <p:spPr>
          <a:xfrm>
            <a:off x="6920345" y="1116621"/>
            <a:ext cx="4042063" cy="48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5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216" t="15909" r="30881" b="8486"/>
          <a:stretch/>
        </p:blipFill>
        <p:spPr>
          <a:xfrm>
            <a:off x="4353791" y="1132608"/>
            <a:ext cx="4499263" cy="54240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22450" y="164449"/>
            <a:ext cx="302999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A3A  LISTA DE ASISTENCIA</a:t>
            </a:r>
            <a:endParaRPr lang="es-ES" sz="25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06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364" t="16061" r="31903" b="6970"/>
          <a:stretch/>
        </p:blipFill>
        <p:spPr>
          <a:xfrm>
            <a:off x="3584865" y="1298864"/>
            <a:ext cx="4478482" cy="527858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797902" y="309921"/>
            <a:ext cx="680667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A4  ACTA DE REGISTRO DEL COMITÉ DE CONTRALORIA SOCIAL </a:t>
            </a:r>
            <a:endParaRPr lang="es-ES" sz="25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30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193" t="15606" r="32330" b="8030"/>
          <a:stretch/>
        </p:blipFill>
        <p:spPr>
          <a:xfrm>
            <a:off x="1805888" y="813406"/>
            <a:ext cx="4810991" cy="604459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28310" y="206012"/>
            <a:ext cx="897713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A5  ACTA DE SUSTITUCIÓN DE INTEGRANTES DEL COMITÉ DE CONTRALORIA SOCIAL </a:t>
            </a:r>
            <a:endParaRPr lang="es-ES" sz="25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1534" t="15758" r="32756" b="14545"/>
          <a:stretch/>
        </p:blipFill>
        <p:spPr>
          <a:xfrm>
            <a:off x="6837219" y="823797"/>
            <a:ext cx="4353791" cy="604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4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536815" y="-18335"/>
            <a:ext cx="10413164" cy="1382232"/>
            <a:chOff x="1536815" y="-18335"/>
            <a:chExt cx="10413164" cy="138223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63"/>
            <a:stretch>
              <a:fillRect/>
            </a:stretch>
          </p:blipFill>
          <p:spPr bwMode="auto">
            <a:xfrm>
              <a:off x="1536815" y="-18335"/>
              <a:ext cx="1678565" cy="1316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43474ff915ca68143933d7cb39db05eb_X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2" t="33708" r="28453" b="35046"/>
            <a:stretch>
              <a:fillRect/>
            </a:stretch>
          </p:blipFill>
          <p:spPr bwMode="auto">
            <a:xfrm>
              <a:off x="9331037" y="52106"/>
              <a:ext cx="2618942" cy="1246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6" name="Picture 12" descr="Logotipo de CS 2020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3" t="8651" r="14375" b="11595"/>
            <a:stretch/>
          </p:blipFill>
          <p:spPr bwMode="auto">
            <a:xfrm>
              <a:off x="5566143" y="-18335"/>
              <a:ext cx="1414130" cy="138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  <p:sp>
        <p:nvSpPr>
          <p:cNvPr id="7" name="Rectángulo 6"/>
          <p:cNvSpPr/>
          <p:nvPr/>
        </p:nvSpPr>
        <p:spPr>
          <a:xfrm>
            <a:off x="3138337" y="1377459"/>
            <a:ext cx="662873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 ¿</a:t>
            </a:r>
            <a:r>
              <a:rPr lang="es-E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QUE ES LA CONTRALORIA SOCIAL?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558363" y="2476599"/>
            <a:ext cx="6096000" cy="39408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es-MX" sz="2500" b="1" kern="1400" dirty="0">
                <a:latin typeface="Garamond" panose="02020404030301010803" pitchFamily="18" charset="0"/>
              </a:rPr>
              <a:t>De acuerdo al Artículo 69 de la Ley General de Desarrollo Social, se reconoce a la Contraloría Social como el mecanismo de los beneficiarios, de manera organizada, para verificar el cumplimiento de las metas y la correcta aplicación de los recursos públicos asignados a los programas de desarrollo social.</a:t>
            </a:r>
            <a:endParaRPr lang="es-MX" sz="2500" b="1" kern="1400" dirty="0"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s-MX" sz="1100" kern="1400" dirty="0">
                <a:solidFill>
                  <a:srgbClr val="4D4D4D"/>
                </a:solidFill>
                <a:latin typeface="Arial" panose="020B0604020202020204" pitchFamily="34" charset="0"/>
              </a:rPr>
              <a:t> </a:t>
            </a:r>
            <a:endParaRPr lang="es-MX" sz="1100" kern="1400" dirty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357" y="5433237"/>
            <a:ext cx="2766302" cy="14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534" t="15758" r="32671" b="6666"/>
          <a:stretch/>
        </p:blipFill>
        <p:spPr>
          <a:xfrm>
            <a:off x="4384963" y="758536"/>
            <a:ext cx="4364182" cy="600594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73424" y="206012"/>
            <a:ext cx="608692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A6  SOLICITUD DE INFORMACION CONTRALORIA SOCIAL </a:t>
            </a:r>
            <a:endParaRPr lang="es-ES" sz="25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79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71" t="23485" r="55009" b="10758"/>
          <a:stretch/>
        </p:blipFill>
        <p:spPr>
          <a:xfrm>
            <a:off x="3660526" y="841663"/>
            <a:ext cx="5912738" cy="556952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93046" y="206012"/>
            <a:ext cx="564770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A7 INFORME DEL COMITÉ DE CONTRALORÍA SOCIAL </a:t>
            </a:r>
            <a:endParaRPr lang="es-ES" sz="25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08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63" t="23182" r="65142" b="9394"/>
          <a:stretch/>
        </p:blipFill>
        <p:spPr>
          <a:xfrm>
            <a:off x="3740728" y="758536"/>
            <a:ext cx="5018809" cy="579812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08356" y="195621"/>
            <a:ext cx="4305708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A8 CEDULA DE QUEJAS Y DENUNCIAS</a:t>
            </a:r>
            <a:endParaRPr lang="es-ES" sz="25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56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846359"/>
              </p:ext>
            </p:extLst>
          </p:nvPr>
        </p:nvGraphicFramePr>
        <p:xfrm>
          <a:off x="3273480" y="725709"/>
          <a:ext cx="7456252" cy="602869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917276"/>
                <a:gridCol w="5538976"/>
              </a:tblGrid>
              <a:tr h="5316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Atención en la Dirección General de Universidades Tecnológicas y Politécnicas</a:t>
                      </a:r>
                      <a:br>
                        <a:rPr lang="es-ES" sz="1600" dirty="0">
                          <a:effectLst/>
                        </a:rPr>
                      </a:br>
                      <a:endParaRPr lang="es-MX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20" marR="26520" marT="0" marB="0" anchor="ctr"/>
                </a:tc>
                <a:tc>
                  <a:txBody>
                    <a:bodyPr/>
                    <a:lstStyle/>
                    <a:p>
                      <a:pPr marL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Atención personal previa cita.</a:t>
                      </a:r>
                      <a:endParaRPr lang="es-MX" sz="15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ES" sz="1500" dirty="0">
                          <a:effectLst/>
                        </a:rPr>
                        <a:t>Correo electrónico especial: quejas_denuncias@nube.sep.gob.mx, con el objeto de facilitar a los miembros de las comunidades universitarias y población en general, la emisión de preguntas y/o sugerencias o, en su caso, inconformidades sobre el desarrollo de los proyectos apoyados con recursos del Programa Fortalecimiento a la Excelencia Educativa (PROFEXCE).</a:t>
                      </a:r>
                      <a:endParaRPr lang="es-MX" sz="15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ES" sz="1500" dirty="0">
                          <a:effectLst/>
                        </a:rPr>
                        <a:t>Directamente en la Subdirección de Evaluación de la Coordinación General, con la </a:t>
                      </a:r>
                      <a:r>
                        <a:rPr lang="es-ES" sz="1500" dirty="0" err="1">
                          <a:effectLst/>
                        </a:rPr>
                        <a:t>Act</a:t>
                      </a:r>
                      <a:r>
                        <a:rPr lang="es-ES" sz="1500" dirty="0">
                          <a:effectLst/>
                        </a:rPr>
                        <a:t>. Sonia Tapia García, Subdirectora de Evaluación o con la Mtra. María del Consuelo Romero Sánchez, Jefa del Departamento de Evaluación Institucional o con la Lic. Ma. Salomé Cedillo Villar en Av. Universidad 1200, 3º Piso en sección 3G, Colonia </a:t>
                      </a:r>
                      <a:r>
                        <a:rPr lang="es-ES" sz="1500" dirty="0" err="1">
                          <a:effectLst/>
                        </a:rPr>
                        <a:t>Xoco</a:t>
                      </a:r>
                      <a:r>
                        <a:rPr lang="es-ES" sz="1500" dirty="0">
                          <a:effectLst/>
                        </a:rPr>
                        <a:t>, Alcaldía Benito Juárez, Ciudad de México, México C.P. 03330; o bien, </a:t>
                      </a:r>
                      <a:endParaRPr lang="es-MX" sz="15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ES" sz="1500" dirty="0">
                          <a:effectLst/>
                        </a:rPr>
                        <a:t>Telefónicamente: Comunicarse al 553601 1610 o al Conmutador de la SEP: 553601-1600, extensiones 67151 o 67146 o 67153,</a:t>
                      </a:r>
                      <a:endParaRPr lang="es-MX" sz="15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ES" sz="1500" dirty="0">
                          <a:effectLst/>
                        </a:rPr>
                        <a:t>Correos electrónicos personales: </a:t>
                      </a:r>
                      <a:r>
                        <a:rPr lang="es-ES" sz="1500" u="none" strike="noStrike" dirty="0">
                          <a:effectLst/>
                          <a:hlinkClick r:id="rId2"/>
                        </a:rPr>
                        <a:t>stapia@nube.sep.gob.mx</a:t>
                      </a:r>
                      <a:r>
                        <a:rPr lang="es-ES" sz="1500" dirty="0">
                          <a:effectLst/>
                        </a:rPr>
                        <a:t> o </a:t>
                      </a:r>
                      <a:endParaRPr lang="es-MX" sz="1500" dirty="0">
                        <a:effectLst/>
                      </a:endParaRPr>
                    </a:p>
                    <a:p>
                      <a:pPr marL="215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500" u="none" strike="noStrike" dirty="0">
                          <a:effectLst/>
                          <a:hlinkClick r:id="rId3"/>
                        </a:rPr>
                        <a:t>consuelo.romero@nube.sep.gob.mx</a:t>
                      </a:r>
                      <a:r>
                        <a:rPr lang="es-ES" sz="1500" dirty="0">
                          <a:effectLst/>
                        </a:rPr>
                        <a:t> o salome.cedillo@nube.sep.gob.mx</a:t>
                      </a:r>
                      <a:endParaRPr lang="es-MX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20" marR="26520" marT="0" marB="0"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1670316" y="171947"/>
            <a:ext cx="320632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ATENCION A BENEFICIARIOS </a:t>
            </a:r>
          </a:p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4751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00858"/>
              </p:ext>
            </p:extLst>
          </p:nvPr>
        </p:nvGraphicFramePr>
        <p:xfrm>
          <a:off x="2182762" y="573287"/>
          <a:ext cx="8480322" cy="6137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9380"/>
                <a:gridCol w="6360942"/>
              </a:tblGrid>
              <a:tr h="5297768"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effectLst/>
                        </a:rPr>
                        <a:t>Atención Ciudadana en la Secretaría de la Función Pública</a:t>
                      </a:r>
                      <a:endParaRPr lang="es-MX" sz="1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83" marR="2758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Denuncia Ciudadana de la Corrupción (SIDEC):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 https://sidec.funcionpublica.gob.mx/#!/ 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Vía correspondencia: Envía tu escrito a la Dirección General de Denuncias e Investigaciones de la Secretaría de la Función Pública en Av. Insurgentes Sur No. 1735, Piso 2 Ala Norte, Guadalupe </a:t>
                      </a:r>
                      <a:r>
                        <a:rPr lang="es-MX" sz="1500" dirty="0" err="1">
                          <a:solidFill>
                            <a:schemeClr val="tx1"/>
                          </a:solidFill>
                          <a:effectLst/>
                        </a:rPr>
                        <a:t>Inn</a:t>
                      </a: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, Álvaro Obregón, CP 01020, Ciudad de México.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Vía telefónica: En el interior de la República al 800 11 28 700 y en la Ciudad de México 55 2000 2000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Presencial: En el módulo 3 de la Secretaría de la Función Pública ubicado en Av. Insurgentes Sur 1735, PB, Guadalupe </a:t>
                      </a:r>
                      <a:r>
                        <a:rPr lang="es-MX" sz="1500" dirty="0" err="1">
                          <a:solidFill>
                            <a:schemeClr val="tx1"/>
                          </a:solidFill>
                          <a:effectLst/>
                        </a:rPr>
                        <a:t>Inn</a:t>
                      </a: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, Álvaro Obregón, Código Postal 01020, Ciudad de México.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Vía correo electrónico: contraloriasocial@funcionpublica.gob.mx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Plataforma: Ciudadanos Alertadores Internos y Externos de la Corrupción. La plataforma de alertadores está diseñada para atender casos graves de corrupción y/o en los que se requiere confidencialidad: https://alertadores.funcionpublica.gob.mx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effectLst/>
                        </a:rPr>
                        <a:t>Aplicación “Denuncia Ciudadana de la Corrupción”.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83" marR="27583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4016655" y="127702"/>
            <a:ext cx="4812536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SECRETARIA DE LA FUNCION PUBLICA (SFP)</a:t>
            </a:r>
          </a:p>
          <a:p>
            <a:pPr algn="ctr"/>
            <a:endParaRPr lang="es-ES" sz="25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Light Condensed" panose="020B0502040204020203" pitchFamily="34" charset="0"/>
            </a:endParaRPr>
          </a:p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30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536815" y="-18335"/>
            <a:ext cx="10413164" cy="1382232"/>
            <a:chOff x="1536815" y="-18335"/>
            <a:chExt cx="10413164" cy="138223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63"/>
            <a:stretch>
              <a:fillRect/>
            </a:stretch>
          </p:blipFill>
          <p:spPr bwMode="auto">
            <a:xfrm>
              <a:off x="1536815" y="-18335"/>
              <a:ext cx="1678565" cy="1316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43474ff915ca68143933d7cb39db05eb_X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2" t="33708" r="28453" b="35046"/>
            <a:stretch>
              <a:fillRect/>
            </a:stretch>
          </p:blipFill>
          <p:spPr bwMode="auto">
            <a:xfrm>
              <a:off x="9331037" y="52106"/>
              <a:ext cx="2618942" cy="1246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7" name="Picture 12" descr="Logotipo de CS 2020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3" t="8651" r="14375" b="11595"/>
            <a:stretch/>
          </p:blipFill>
          <p:spPr bwMode="auto">
            <a:xfrm>
              <a:off x="5566143" y="-18335"/>
              <a:ext cx="1414130" cy="138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  <p:sp>
        <p:nvSpPr>
          <p:cNvPr id="8" name="Rectángulo 7"/>
          <p:cNvSpPr/>
          <p:nvPr/>
        </p:nvSpPr>
        <p:spPr>
          <a:xfrm>
            <a:off x="6180837" y="1377459"/>
            <a:ext cx="54373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 </a:t>
            </a:r>
            <a:endParaRPr lang="es-E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084202" y="1345802"/>
            <a:ext cx="436850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OBJETIVO DE LA CONTRALORIA SOCIAL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856614" y="1822856"/>
            <a:ext cx="6474424" cy="3280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latin typeface="Garamond" panose="02020404030301010803" pitchFamily="18" charset="0"/>
              </a:rPr>
              <a:t>Conocer los criterios generales para el cumplimiento de las disposiciones en materia de la promoción de Contraloría Social (CS) 2020, para que los beneficiarios o Integrantes del comité(s) vigilen la aplicación correcta de los recursos públicos federales asignados a las Instancias Ejecutoras durante el ejercicio fiscal 2019 para el PFCE y en 2020 para el PROFEXCE y PPS.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61" y="4710002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66389" y="1345802"/>
            <a:ext cx="460414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BENEFICIOS DE LA CONTRALORIA SOCIAL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536815" y="-18335"/>
            <a:ext cx="10413164" cy="1382232"/>
            <a:chOff x="1536815" y="-18335"/>
            <a:chExt cx="10413164" cy="138223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63"/>
            <a:stretch>
              <a:fillRect/>
            </a:stretch>
          </p:blipFill>
          <p:spPr bwMode="auto">
            <a:xfrm>
              <a:off x="1536815" y="-18335"/>
              <a:ext cx="1678565" cy="1316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8" name="Picture 4" descr="43474ff915ca68143933d7cb39db05eb_X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2" t="33708" r="28453" b="35046"/>
            <a:stretch>
              <a:fillRect/>
            </a:stretch>
          </p:blipFill>
          <p:spPr bwMode="auto">
            <a:xfrm>
              <a:off x="9331037" y="52106"/>
              <a:ext cx="2618942" cy="1246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9" name="Picture 12" descr="Logotipo de CS 2020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3" t="8651" r="14375" b="11595"/>
            <a:stretch/>
          </p:blipFill>
          <p:spPr bwMode="auto">
            <a:xfrm>
              <a:off x="5566143" y="-18335"/>
              <a:ext cx="1414130" cy="138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1651091" y="2283541"/>
            <a:ext cx="89894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 </a:t>
            </a:r>
            <a:r>
              <a:rPr lang="es-MX" sz="2000" b="1" dirty="0">
                <a:latin typeface="Garamond" panose="02020404030301010803" pitchFamily="18" charset="0"/>
              </a:rPr>
              <a:t>Mecanismo de vigilancia de los recursos </a:t>
            </a:r>
            <a:r>
              <a:rPr lang="es-MX" sz="2000" b="1" dirty="0" smtClean="0">
                <a:latin typeface="Garamond" panose="02020404030301010803" pitchFamily="18" charset="0"/>
              </a:rPr>
              <a:t>públicos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  </a:t>
            </a:r>
            <a:r>
              <a:rPr lang="es-MX" sz="2000" b="1" dirty="0">
                <a:latin typeface="Garamond" panose="02020404030301010803" pitchFamily="18" charset="0"/>
              </a:rPr>
              <a:t>Establece compromisos y corresponsabilidad entre la Ciudadanía y los tres órdenes de Gobierno </a:t>
            </a: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 </a:t>
            </a:r>
            <a:r>
              <a:rPr lang="es-MX" sz="2000" b="1" dirty="0">
                <a:latin typeface="Garamond" panose="02020404030301010803" pitchFamily="18" charset="0"/>
              </a:rPr>
              <a:t>Incentiva y fortalece la participación </a:t>
            </a:r>
            <a:r>
              <a:rPr lang="es-MX" sz="2000" b="1" dirty="0" smtClean="0">
                <a:latin typeface="Garamond" panose="02020404030301010803" pitchFamily="18" charset="0"/>
              </a:rPr>
              <a:t>social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 Verifica </a:t>
            </a:r>
            <a:r>
              <a:rPr lang="es-MX" sz="2000" b="1" dirty="0">
                <a:latin typeface="Garamond" panose="02020404030301010803" pitchFamily="18" charset="0"/>
              </a:rPr>
              <a:t>que los programas de desarrollo social cumplan con sus </a:t>
            </a:r>
            <a:r>
              <a:rPr lang="es-MX" sz="2000" b="1" dirty="0" smtClean="0">
                <a:latin typeface="Garamond" panose="02020404030301010803" pitchFamily="18" charset="0"/>
              </a:rPr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  </a:t>
            </a:r>
            <a:r>
              <a:rPr lang="es-MX" sz="2000" b="1" dirty="0">
                <a:latin typeface="Garamond" panose="02020404030301010803" pitchFamily="18" charset="0"/>
              </a:rPr>
              <a:t>Ofrece flexibilidad en la operación de cada </a:t>
            </a:r>
            <a:r>
              <a:rPr lang="es-MX" sz="2000" b="1" dirty="0" smtClean="0">
                <a:latin typeface="Garamond" panose="02020404030301010803" pitchFamily="18" charset="0"/>
              </a:rPr>
              <a:t>programa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  </a:t>
            </a:r>
            <a:r>
              <a:rPr lang="es-MX" sz="2000" b="1" dirty="0">
                <a:latin typeface="Garamond" panose="02020404030301010803" pitchFamily="18" charset="0"/>
              </a:rPr>
              <a:t>Diseña e implementa estrategias </a:t>
            </a: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Garamond" panose="02020404030301010803" pitchFamily="18" charset="0"/>
              </a:rPr>
              <a:t>Los </a:t>
            </a:r>
            <a:r>
              <a:rPr lang="es-MX" sz="2000" b="1" dirty="0">
                <a:latin typeface="Garamond" panose="02020404030301010803" pitchFamily="18" charset="0"/>
              </a:rPr>
              <a:t>beneficiarios reciben mayor orientación e información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1" t="58638" r="40085"/>
          <a:stretch/>
        </p:blipFill>
        <p:spPr>
          <a:xfrm>
            <a:off x="7506586" y="1345802"/>
            <a:ext cx="2392327" cy="16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14146" y="1314886"/>
            <a:ext cx="7135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¿</a:t>
            </a:r>
            <a:r>
              <a:rPr lang="es-E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QUE ES EL COMITÉ DE CONTRALORIA SOCIAL?</a:t>
            </a:r>
            <a:endParaRPr lang="es-MX" sz="3600" dirty="0"/>
          </a:p>
        </p:txBody>
      </p:sp>
      <p:sp>
        <p:nvSpPr>
          <p:cNvPr id="7" name="Rectángulo 6"/>
          <p:cNvSpPr/>
          <p:nvPr/>
        </p:nvSpPr>
        <p:spPr>
          <a:xfrm>
            <a:off x="1288473" y="1824396"/>
            <a:ext cx="103285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 smtClean="0">
                <a:latin typeface="Garamond" panose="02020404030301010803" pitchFamily="18" charset="0"/>
              </a:rPr>
              <a:t>Son las formas de organización social </a:t>
            </a:r>
            <a:r>
              <a:rPr lang="es-MX" sz="2000" b="1" dirty="0">
                <a:latin typeface="Garamond" panose="02020404030301010803" pitchFamily="18" charset="0"/>
              </a:rPr>
              <a:t> constituida por los beneficiarios de los programas de desarrollo social a cargo de las dependencias y entidades de la Administración Pública Federal, para el seguimiento, supervisión y vigilancia de la ejecución de dichos Programas, con relación al </a:t>
            </a:r>
            <a:r>
              <a:rPr lang="es-MX" sz="2000" b="1" dirty="0" smtClean="0">
                <a:latin typeface="Garamond" panose="02020404030301010803" pitchFamily="18" charset="0"/>
              </a:rPr>
              <a:t>cumplimiento de las metas  y acciones comprometidas en estos, así como la correcta aplicación de los recursos.</a:t>
            </a:r>
          </a:p>
          <a:p>
            <a:pPr algn="just">
              <a:lnSpc>
                <a:spcPct val="150000"/>
              </a:lnSpc>
            </a:pPr>
            <a:r>
              <a:rPr lang="es-MX" sz="2000" b="1" dirty="0" smtClean="0">
                <a:latin typeface="Garamond" panose="02020404030301010803" pitchFamily="18" charset="0"/>
              </a:rPr>
              <a:t> </a:t>
            </a:r>
            <a:endParaRPr lang="es-MX" sz="2000" b="1" dirty="0">
              <a:latin typeface="Garamond" panose="02020404030301010803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539554" y="4131042"/>
            <a:ext cx="13516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Objetivo </a:t>
            </a:r>
            <a:endParaRPr lang="es-MX" sz="3000" dirty="0"/>
          </a:p>
        </p:txBody>
      </p:sp>
      <p:sp>
        <p:nvSpPr>
          <p:cNvPr id="12" name="Rectángulo 11"/>
          <p:cNvSpPr/>
          <p:nvPr/>
        </p:nvSpPr>
        <p:spPr>
          <a:xfrm>
            <a:off x="2680857" y="4675463"/>
            <a:ext cx="6650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 smtClean="0">
                <a:latin typeface="Garamond" panose="02020404030301010803" pitchFamily="18" charset="0"/>
              </a:rPr>
              <a:t>Dar seguimiento, supervisión y vigilancia del cumplimiento de las metas y acciones comprometidas en el programa federal social y vigilar la correcta aplicación de los recursos asignados. </a:t>
            </a:r>
            <a:endParaRPr lang="es-MX" sz="2000" b="1" dirty="0">
              <a:latin typeface="Garamond" panose="02020404030301010803" pitchFamily="18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536815" y="-18335"/>
            <a:ext cx="10413164" cy="1382232"/>
            <a:chOff x="1536815" y="-18335"/>
            <a:chExt cx="10413164" cy="1382232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63"/>
            <a:stretch>
              <a:fillRect/>
            </a:stretch>
          </p:blipFill>
          <p:spPr bwMode="auto">
            <a:xfrm>
              <a:off x="1536815" y="-18335"/>
              <a:ext cx="1678565" cy="1316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15" name="Picture 4" descr="43474ff915ca68143933d7cb39db05eb_X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2" t="33708" r="28453" b="35046"/>
            <a:stretch>
              <a:fillRect/>
            </a:stretch>
          </p:blipFill>
          <p:spPr bwMode="auto">
            <a:xfrm>
              <a:off x="9331037" y="52106"/>
              <a:ext cx="2618942" cy="1246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16" name="Picture 12" descr="Logotipo de CS 2020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3" t="8651" r="14375" b="11595"/>
            <a:stretch/>
          </p:blipFill>
          <p:spPr bwMode="auto">
            <a:xfrm>
              <a:off x="5566143" y="-18335"/>
              <a:ext cx="1414130" cy="138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51688" r="-686" b="130"/>
          <a:stretch/>
        </p:blipFill>
        <p:spPr>
          <a:xfrm>
            <a:off x="9766621" y="4408041"/>
            <a:ext cx="1974273" cy="19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17044" y="985332"/>
            <a:ext cx="645881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QUIENES CONFORMAN EL COMITÉ DE CONTRALORIA SOCIAL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98864" y="1377587"/>
            <a:ext cx="1032856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latin typeface="Garamond" panose="02020404030301010803" pitchFamily="18" charset="0"/>
              </a:rPr>
              <a:t> Deberán ser elegidos </a:t>
            </a:r>
            <a:r>
              <a:rPr lang="es-MX" sz="2000" b="1" dirty="0" smtClean="0">
                <a:latin typeface="Garamond" panose="02020404030301010803" pitchFamily="18" charset="0"/>
              </a:rPr>
              <a:t>mediante una </a:t>
            </a:r>
            <a:r>
              <a:rPr lang="es-MX" sz="2000" b="1" dirty="0">
                <a:latin typeface="Garamond" panose="02020404030301010803" pitchFamily="18" charset="0"/>
              </a:rPr>
              <a:t>convocatoria pública abierta entre los miembros de la</a:t>
            </a:r>
          </a:p>
          <a:p>
            <a:pPr algn="just">
              <a:lnSpc>
                <a:spcPct val="150000"/>
              </a:lnSpc>
            </a:pPr>
            <a:r>
              <a:rPr lang="es-MX" sz="2000" b="1" dirty="0">
                <a:latin typeface="Garamond" panose="02020404030301010803" pitchFamily="18" charset="0"/>
              </a:rPr>
              <a:t>comunidad estudiantil, académica y administrativa de la </a:t>
            </a:r>
            <a:r>
              <a:rPr lang="es-MX" sz="2000" b="1" dirty="0" smtClean="0">
                <a:latin typeface="Garamond" panose="02020404030301010803" pitchFamily="18" charset="0"/>
              </a:rPr>
              <a:t>IE, quedan </a:t>
            </a:r>
            <a:r>
              <a:rPr lang="es-MX" sz="2000" b="1" dirty="0">
                <a:latin typeface="Garamond" panose="02020404030301010803" pitchFamily="18" charset="0"/>
              </a:rPr>
              <a:t>excluidos de participar todos aquellos que </a:t>
            </a:r>
            <a:r>
              <a:rPr lang="es-MX" sz="2000" b="1" dirty="0" smtClean="0">
                <a:latin typeface="Garamond" panose="02020404030301010803" pitchFamily="18" charset="0"/>
              </a:rPr>
              <a:t>se encuentran </a:t>
            </a:r>
            <a:r>
              <a:rPr lang="es-MX" sz="2000" b="1" dirty="0">
                <a:latin typeface="Garamond" panose="02020404030301010803" pitchFamily="18" charset="0"/>
              </a:rPr>
              <a:t>relacionados activamente en el ejercicio </a:t>
            </a:r>
            <a:r>
              <a:rPr lang="es-MX" sz="2000" b="1" dirty="0" smtClean="0">
                <a:latin typeface="Garamond" panose="02020404030301010803" pitchFamily="18" charset="0"/>
              </a:rPr>
              <a:t>del recurso</a:t>
            </a:r>
            <a:r>
              <a:rPr lang="es-MX" sz="2000" b="1" dirty="0">
                <a:latin typeface="Garamond" panose="02020404030301010803" pitchFamily="18" charset="0"/>
              </a:rPr>
              <a:t>. El mismo comité puede ser el mismo en </a:t>
            </a:r>
            <a:r>
              <a:rPr lang="es-MX" sz="2000" b="1" dirty="0" smtClean="0">
                <a:latin typeface="Garamond" panose="02020404030301010803" pitchFamily="18" charset="0"/>
              </a:rPr>
              <a:t>otro programa</a:t>
            </a:r>
            <a:r>
              <a:rPr lang="es-MX" sz="2000" b="1" dirty="0">
                <a:latin typeface="Garamond" panose="02020404030301010803" pitchFamily="18" charset="0"/>
              </a:rPr>
              <a:t>, siempre y cuando sean los mismos beneficiarios</a:t>
            </a:r>
            <a:r>
              <a:rPr lang="es-MX" sz="2000" b="1" dirty="0" smtClean="0">
                <a:latin typeface="Garamond" panose="02020404030301010803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MX" sz="2000" b="1" dirty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3000" b="1" dirty="0" smtClean="0">
                <a:latin typeface="Garamond" panose="02020404030301010803" pitchFamily="18" charset="0"/>
              </a:rPr>
              <a:t>Número </a:t>
            </a:r>
            <a:r>
              <a:rPr lang="es-MX" sz="3000" b="1" dirty="0">
                <a:latin typeface="Garamond" panose="02020404030301010803" pitchFamily="18" charset="0"/>
              </a:rPr>
              <a:t>de integrantes: </a:t>
            </a:r>
            <a:r>
              <a:rPr lang="es-MX" sz="2000" b="1" dirty="0">
                <a:latin typeface="Garamond" panose="02020404030301010803" pitchFamily="18" charset="0"/>
              </a:rPr>
              <a:t>Serán </a:t>
            </a:r>
            <a:r>
              <a:rPr lang="es-MX" sz="2500" b="1" dirty="0">
                <a:latin typeface="Garamond" panose="02020404030301010803" pitchFamily="18" charset="0"/>
              </a:rPr>
              <a:t>mínimo dos y </a:t>
            </a:r>
            <a:r>
              <a:rPr lang="es-MX" sz="2500" b="1" dirty="0" smtClean="0">
                <a:latin typeface="Garamond" panose="02020404030301010803" pitchFamily="18" charset="0"/>
              </a:rPr>
              <a:t>máximo cuatro</a:t>
            </a:r>
            <a:r>
              <a:rPr lang="es-MX" sz="2000" b="1" dirty="0" smtClean="0">
                <a:latin typeface="Garamond" panose="02020404030301010803" pitchFamily="18" charset="0"/>
              </a:rPr>
              <a:t> </a:t>
            </a:r>
            <a:r>
              <a:rPr lang="es-MX" sz="2000" b="1" dirty="0">
                <a:latin typeface="Garamond" panose="02020404030301010803" pitchFamily="18" charset="0"/>
              </a:rPr>
              <a:t>miembros. Promover mismo número de hombres </a:t>
            </a:r>
            <a:r>
              <a:rPr lang="es-MX" sz="2000" b="1" dirty="0" smtClean="0">
                <a:latin typeface="Garamond" panose="02020404030301010803" pitchFamily="18" charset="0"/>
              </a:rPr>
              <a:t>y mujeres.  </a:t>
            </a:r>
            <a:endParaRPr lang="es-MX" sz="2000" b="1" dirty="0">
              <a:latin typeface="Garamond" panose="020204040303010108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445" y="5264497"/>
            <a:ext cx="2577837" cy="143764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298864" y="32307"/>
            <a:ext cx="10796154" cy="953025"/>
            <a:chOff x="1536815" y="-18335"/>
            <a:chExt cx="10413164" cy="138223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63"/>
            <a:stretch>
              <a:fillRect/>
            </a:stretch>
          </p:blipFill>
          <p:spPr bwMode="auto">
            <a:xfrm>
              <a:off x="1536815" y="-18335"/>
              <a:ext cx="1678565" cy="1316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43474ff915ca68143933d7cb39db05eb_X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2" t="33708" r="28453" b="35046"/>
            <a:stretch>
              <a:fillRect/>
            </a:stretch>
          </p:blipFill>
          <p:spPr bwMode="auto">
            <a:xfrm>
              <a:off x="9331037" y="52106"/>
              <a:ext cx="2618942" cy="1246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  <p:pic>
          <p:nvPicPr>
            <p:cNvPr id="10" name="Picture 12" descr="Logotipo de CS 2020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3" t="8651" r="14375" b="11595"/>
            <a:stretch/>
          </p:blipFill>
          <p:spPr bwMode="auto">
            <a:xfrm>
              <a:off x="5566143" y="-18335"/>
              <a:ext cx="1414130" cy="138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B0F0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2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06326" y="78575"/>
            <a:ext cx="58753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PRINCIPALES ACTIVIDADES DEL COMITÉ DE CONTRALORIA SOCIAL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31372" y="-72736"/>
            <a:ext cx="10411691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600" dirty="0">
              <a:latin typeface="Garamond" panose="02020404030301010803" pitchFamily="18" charset="0"/>
            </a:endParaRPr>
          </a:p>
          <a:p>
            <a:r>
              <a:rPr lang="es-MX" sz="1600" b="1" dirty="0" smtClean="0">
                <a:latin typeface="Garamond" panose="02020404030301010803" pitchFamily="18" charset="0"/>
              </a:rPr>
              <a:t>Vigilar </a:t>
            </a:r>
            <a:r>
              <a:rPr lang="es-MX" sz="1600" b="1" dirty="0">
                <a:latin typeface="Garamond" panose="02020404030301010803" pitchFamily="18" charset="0"/>
              </a:rPr>
              <a:t>que</a:t>
            </a:r>
            <a:r>
              <a:rPr lang="es-MX" sz="1600" b="1" dirty="0" smtClean="0">
                <a:latin typeface="Garamond" panose="02020404030301010803" pitchFamily="18" charset="0"/>
              </a:rPr>
              <a:t>:</a:t>
            </a:r>
          </a:p>
          <a:p>
            <a:endParaRPr lang="es-MX" sz="1600" b="1" dirty="0" smtClean="0">
              <a:latin typeface="Garamond" panose="02020404030301010803" pitchFamily="18" charset="0"/>
            </a:endParaRPr>
          </a:p>
          <a:p>
            <a:r>
              <a:rPr lang="es-MX" sz="1600" b="1" dirty="0" smtClean="0">
                <a:latin typeface="Garamond" panose="02020404030301010803" pitchFamily="18" charset="0"/>
              </a:rPr>
              <a:t> </a:t>
            </a:r>
            <a:r>
              <a:rPr lang="es-MX" sz="1500" b="1" dirty="0">
                <a:latin typeface="Garamond" panose="02020404030301010803" pitchFamily="18" charset="0"/>
              </a:rPr>
              <a:t>a) Se difunda información suficiente, veraz y oportuna sobre la operación del programa federal</a:t>
            </a:r>
            <a:r>
              <a:rPr lang="es-MX" sz="1500" b="1" dirty="0" smtClean="0">
                <a:latin typeface="Garamond" panose="02020404030301010803" pitchFamily="18" charset="0"/>
              </a:rPr>
              <a:t>.</a:t>
            </a:r>
          </a:p>
          <a:p>
            <a:endParaRPr lang="es-MX" sz="1500" b="1" dirty="0" smtClean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 </a:t>
            </a:r>
            <a:r>
              <a:rPr lang="es-MX" sz="1500" b="1" dirty="0">
                <a:latin typeface="Garamond" panose="02020404030301010803" pitchFamily="18" charset="0"/>
              </a:rPr>
              <a:t>b) El ejercicio de los recursos públicos para las obras, apoyos o servicios sea oportuno, transparente y con apego a lo establecido en las reglas de operación y, en su caso, en la normatividad aplicable</a:t>
            </a:r>
            <a:r>
              <a:rPr lang="es-MX" sz="1500" b="1" dirty="0" smtClean="0">
                <a:latin typeface="Garamond" panose="02020404030301010803" pitchFamily="18" charset="0"/>
              </a:rPr>
              <a:t>.</a:t>
            </a:r>
          </a:p>
          <a:p>
            <a:endParaRPr lang="es-MX" sz="1500" b="1" dirty="0" smtClean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 </a:t>
            </a:r>
            <a:r>
              <a:rPr lang="es-MX" sz="1500" b="1" dirty="0">
                <a:latin typeface="Garamond" panose="02020404030301010803" pitchFamily="18" charset="0"/>
              </a:rPr>
              <a:t>c) Los beneficiarios del programa federal cumplan con los requisitos de acuerdo a la normatividad </a:t>
            </a:r>
            <a:r>
              <a:rPr lang="es-MX" sz="1500" b="1" dirty="0" smtClean="0">
                <a:latin typeface="Garamond" panose="02020404030301010803" pitchFamily="18" charset="0"/>
              </a:rPr>
              <a:t>aplicable</a:t>
            </a:r>
          </a:p>
          <a:p>
            <a:endParaRPr lang="es-MX" sz="1500" b="1" dirty="0" smtClean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d</a:t>
            </a:r>
            <a:r>
              <a:rPr lang="es-MX" sz="1500" b="1" dirty="0">
                <a:latin typeface="Garamond" panose="02020404030301010803" pitchFamily="18" charset="0"/>
              </a:rPr>
              <a:t>) Se cumpla con los períodos de ejecución de las obras o de la entrega de los apoyos o servicios</a:t>
            </a:r>
            <a:r>
              <a:rPr lang="es-MX" sz="1500" b="1" dirty="0" smtClean="0">
                <a:latin typeface="Garamond" panose="02020404030301010803" pitchFamily="18" charset="0"/>
              </a:rPr>
              <a:t>.</a:t>
            </a:r>
          </a:p>
          <a:p>
            <a:endParaRPr lang="es-MX" sz="1500" b="1" dirty="0" smtClean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 </a:t>
            </a:r>
            <a:r>
              <a:rPr lang="es-MX" sz="1500" b="1" dirty="0">
                <a:latin typeface="Garamond" panose="02020404030301010803" pitchFamily="18" charset="0"/>
              </a:rPr>
              <a:t>e) Exista documentación comprobatoria del ejercicio de los recursos públicos y de la entrega de las obras, apoyos o servicios. </a:t>
            </a:r>
            <a:endParaRPr lang="es-MX" sz="1500" b="1" dirty="0" smtClean="0">
              <a:latin typeface="Garamond" panose="02020404030301010803" pitchFamily="18" charset="0"/>
            </a:endParaRPr>
          </a:p>
          <a:p>
            <a:endParaRPr lang="es-MX" sz="1500" b="1" dirty="0" smtClean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f</a:t>
            </a:r>
            <a:r>
              <a:rPr lang="es-MX" sz="1500" b="1" dirty="0">
                <a:latin typeface="Garamond" panose="02020404030301010803" pitchFamily="18" charset="0"/>
              </a:rPr>
              <a:t>) El programa federal no se utilice con fines políticos, electorales, de lucro u otros distintos al objeto del programa federal</a:t>
            </a:r>
            <a:r>
              <a:rPr lang="es-MX" sz="1500" b="1" dirty="0" smtClean="0">
                <a:latin typeface="Garamond" panose="02020404030301010803" pitchFamily="18" charset="0"/>
              </a:rPr>
              <a:t>.</a:t>
            </a:r>
          </a:p>
          <a:p>
            <a:endParaRPr lang="es-MX" sz="1500" b="1" dirty="0" smtClean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 </a:t>
            </a:r>
            <a:r>
              <a:rPr lang="es-MX" sz="1500" b="1" dirty="0">
                <a:latin typeface="Garamond" panose="02020404030301010803" pitchFamily="18" charset="0"/>
              </a:rPr>
              <a:t>g) El programa federal se ejecute en un marco de igualdad entre mujeres y hombres. </a:t>
            </a:r>
            <a:endParaRPr lang="es-MX" sz="1500" b="1" dirty="0" smtClean="0">
              <a:latin typeface="Garamond" panose="02020404030301010803" pitchFamily="18" charset="0"/>
            </a:endParaRPr>
          </a:p>
          <a:p>
            <a:endParaRPr lang="es-MX" sz="1500" b="1" dirty="0" smtClean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h</a:t>
            </a:r>
            <a:r>
              <a:rPr lang="es-MX" sz="1500" b="1" dirty="0">
                <a:latin typeface="Garamond" panose="02020404030301010803" pitchFamily="18" charset="0"/>
              </a:rPr>
              <a:t>) Las autoridades competentes den atención a las quejas y denuncias relacionadas con el programa federal. </a:t>
            </a:r>
            <a:endParaRPr lang="es-MX" sz="1500" b="1" dirty="0" smtClean="0">
              <a:latin typeface="Garamond" panose="02020404030301010803" pitchFamily="18" charset="0"/>
            </a:endParaRPr>
          </a:p>
          <a:p>
            <a:endParaRPr lang="es-MX" sz="1500" b="1" dirty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Registrar </a:t>
            </a:r>
            <a:r>
              <a:rPr lang="es-MX" sz="1500" b="1" dirty="0">
                <a:latin typeface="Garamond" panose="02020404030301010803" pitchFamily="18" charset="0"/>
              </a:rPr>
              <a:t>en los informes los resultados de las actividades de contraloría social realizadas, así como dar seguimiento, en su caso, a los </a:t>
            </a:r>
            <a:r>
              <a:rPr lang="es-MX" sz="1500" b="1" dirty="0" smtClean="0">
                <a:latin typeface="Garamond" panose="02020404030301010803" pitchFamily="18" charset="0"/>
              </a:rPr>
              <a:t>mismos.</a:t>
            </a:r>
            <a:endParaRPr lang="es-MX" sz="1500" b="1" dirty="0">
              <a:latin typeface="Garamond" panose="02020404030301010803" pitchFamily="18" charset="0"/>
            </a:endParaRPr>
          </a:p>
          <a:p>
            <a:endParaRPr lang="es-MX" sz="1500" b="1" dirty="0" smtClean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 </a:t>
            </a:r>
            <a:r>
              <a:rPr lang="es-MX" sz="1500" b="1" dirty="0">
                <a:latin typeface="Garamond" panose="02020404030301010803" pitchFamily="18" charset="0"/>
              </a:rPr>
              <a:t>Recibir las quejas y denuncias sobre la aplicación y ejecución de los programas federales, recabar la información de las mismas y, en su caso, presentarlas junto con la información recopilada a la Representación Federal o, en su caso, a la Instancia Ejecutora del programa federal, a efecto de que se tomen las medidas a que haya </a:t>
            </a:r>
            <a:r>
              <a:rPr lang="es-MX" sz="1500" b="1" dirty="0" smtClean="0">
                <a:latin typeface="Garamond" panose="02020404030301010803" pitchFamily="18" charset="0"/>
              </a:rPr>
              <a:t>lugar.</a:t>
            </a:r>
          </a:p>
          <a:p>
            <a:endParaRPr lang="es-MX" sz="1500" b="1" dirty="0" smtClean="0">
              <a:latin typeface="Garamond" panose="02020404030301010803" pitchFamily="18" charset="0"/>
            </a:endParaRPr>
          </a:p>
          <a:p>
            <a:r>
              <a:rPr lang="es-MX" sz="1500" b="1" dirty="0" smtClean="0">
                <a:latin typeface="Garamond" panose="02020404030301010803" pitchFamily="18" charset="0"/>
              </a:rPr>
              <a:t> </a:t>
            </a:r>
            <a:r>
              <a:rPr lang="es-MX" sz="1500" b="1" dirty="0">
                <a:latin typeface="Garamond" panose="02020404030301010803" pitchFamily="18" charset="0"/>
              </a:rPr>
              <a:t>Recibir las quejas y denuncias que puedan dar lugar al </a:t>
            </a:r>
            <a:r>
              <a:rPr lang="es-MX" sz="1500" b="1" dirty="0" err="1">
                <a:latin typeface="Garamond" panose="02020404030301010803" pitchFamily="18" charset="0"/>
              </a:rPr>
              <a:t>fincamiento</a:t>
            </a:r>
            <a:r>
              <a:rPr lang="es-MX" sz="1500" b="1" dirty="0">
                <a:latin typeface="Garamond" panose="02020404030301010803" pitchFamily="18" charset="0"/>
              </a:rPr>
              <a:t> de responsabilidades administrativas, civiles o penales relacionadas con los programas federales, así como turnarlas a las autoridades competentes para su atención. </a:t>
            </a:r>
          </a:p>
        </p:txBody>
      </p:sp>
    </p:spTree>
    <p:extLst>
      <p:ext uri="{BB962C8B-B14F-4D97-AF65-F5344CB8AC3E}">
        <p14:creationId xmlns:p14="http://schemas.microsoft.com/office/powerpoint/2010/main" val="41591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91146" y="1039091"/>
            <a:ext cx="89881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latin typeface="Garamond" panose="02020404030301010803" pitchFamily="18" charset="0"/>
              </a:rPr>
              <a:t>Alumnos, docentes, y personal administrativo de las instancias ejecutoras que resultaron apoyadas a través del programa. </a:t>
            </a:r>
          </a:p>
          <a:p>
            <a:endParaRPr lang="es-MX" sz="1600" b="1" dirty="0" smtClean="0">
              <a:latin typeface="Garamond" panose="02020404030301010803" pitchFamily="18" charset="0"/>
            </a:endParaRPr>
          </a:p>
          <a:p>
            <a:endParaRPr lang="es-MX" sz="1600" b="1" dirty="0">
              <a:latin typeface="Garamond" panose="02020404030301010803" pitchFamily="18" charset="0"/>
            </a:endParaRPr>
          </a:p>
          <a:p>
            <a:pPr algn="ctr"/>
            <a:r>
              <a:rPr lang="es-MX" sz="1600" b="1" dirty="0">
                <a:latin typeface="Garamond" panose="02020404030301010803" pitchFamily="18" charset="0"/>
              </a:rPr>
              <a:t>La </a:t>
            </a:r>
            <a:r>
              <a:rPr lang="es-MX" sz="1600" b="1" cap="all" dirty="0">
                <a:latin typeface="Garamond" panose="02020404030301010803" pitchFamily="18" charset="0"/>
              </a:rPr>
              <a:t>universidad </a:t>
            </a:r>
            <a:r>
              <a:rPr lang="es-MX" sz="1600" b="1" cap="all" dirty="0" smtClean="0">
                <a:latin typeface="Garamond" panose="02020404030301010803" pitchFamily="18" charset="0"/>
              </a:rPr>
              <a:t>tecnológica </a:t>
            </a:r>
            <a:r>
              <a:rPr lang="es-MX" sz="1600" b="1" cap="all" dirty="0">
                <a:latin typeface="Garamond" panose="02020404030301010803" pitchFamily="18" charset="0"/>
              </a:rPr>
              <a:t>regional del sur  </a:t>
            </a:r>
            <a:r>
              <a:rPr lang="es-MX" sz="1600" b="1" dirty="0">
                <a:latin typeface="Garamond" panose="02020404030301010803" pitchFamily="18" charset="0"/>
              </a:rPr>
              <a:t>ha sido beneficiaria del programa de fortalecimiento a la excelencia educativa (PROFEXCE) 2020 , Beneficiando a: </a:t>
            </a:r>
          </a:p>
          <a:p>
            <a:pPr algn="ctr"/>
            <a:r>
              <a:rPr lang="es-MX" sz="1600" b="1" dirty="0">
                <a:latin typeface="Garamond" panose="02020404030301010803" pitchFamily="18" charset="0"/>
              </a:rPr>
              <a:t>592 hombres y 465 mujeres que forman parte de esta comunidad. </a:t>
            </a:r>
          </a:p>
          <a:p>
            <a:pPr algn="ctr"/>
            <a:r>
              <a:rPr lang="es-MX" sz="1600" dirty="0">
                <a:latin typeface="Garamond" panose="02020404030301010803" pitchFamily="18" charset="0"/>
              </a:rPr>
              <a:t> </a:t>
            </a:r>
          </a:p>
          <a:p>
            <a:endParaRPr lang="es-MX" sz="1600" b="1" dirty="0" smtClean="0">
              <a:latin typeface="Garamond" panose="02020404030301010803" pitchFamily="18" charset="0"/>
            </a:endParaRPr>
          </a:p>
          <a:p>
            <a:endParaRPr lang="es-MX" sz="1600" b="1" dirty="0">
              <a:latin typeface="Garamond" panose="02020404030301010803" pitchFamily="18" charset="0"/>
            </a:endParaRPr>
          </a:p>
          <a:p>
            <a:endParaRPr lang="es-MX" sz="1600" b="1" dirty="0" smtClean="0">
              <a:latin typeface="Garamond" panose="02020404030301010803" pitchFamily="18" charset="0"/>
            </a:endParaRPr>
          </a:p>
          <a:p>
            <a:endParaRPr lang="es-MX" sz="1600" b="1" dirty="0">
              <a:latin typeface="Garamond" panose="020204040303010108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928635" y="403441"/>
            <a:ext cx="353173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¿QUIENES SON BENEFICIARIOS?</a:t>
            </a:r>
          </a:p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 </a:t>
            </a:r>
          </a:p>
        </p:txBody>
      </p:sp>
      <p:pic>
        <p:nvPicPr>
          <p:cNvPr id="7" name="Picture 9" descr="52725456_2016369141809435_672911008367588147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33" b="26703"/>
          <a:stretch>
            <a:fillRect/>
          </a:stretch>
        </p:blipFill>
        <p:spPr bwMode="auto">
          <a:xfrm>
            <a:off x="4168594" y="3040562"/>
            <a:ext cx="4954624" cy="269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B0F0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47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58429" y="403441"/>
            <a:ext cx="247215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ahnschrift Light Condensed" panose="020B0502040204020203" pitchFamily="34" charset="0"/>
              </a:rPr>
              <a:t>OBJETIVOS A SEGUIR </a:t>
            </a:r>
            <a:endParaRPr lang="es-ES" sz="25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71599" y="1215737"/>
            <a:ext cx="1041169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6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b="1" dirty="0" smtClean="0">
                <a:latin typeface="Garamond" panose="02020404030301010803" pitchFamily="18" charset="0"/>
              </a:rPr>
              <a:t>Vigilar La Correcta Aplicación De Los Recursos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b="1" dirty="0" smtClean="0">
                <a:latin typeface="Garamond" panose="02020404030301010803" pitchFamily="18" charset="0"/>
              </a:rPr>
              <a:t>Fomentar La Cultura De Transparencia Y Rendición De Cuentas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sz="2000" b="1" dirty="0" smtClean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b="1" dirty="0" smtClean="0">
                <a:latin typeface="Garamond" panose="02020404030301010803" pitchFamily="18" charset="0"/>
              </a:rPr>
              <a:t>Reportar Irregularidades A La Instancia Correspondiente Para El Debido Seguimiento</a:t>
            </a:r>
          </a:p>
          <a:p>
            <a:r>
              <a:rPr lang="es-MX" sz="2000" b="1" dirty="0" smtClean="0">
                <a:latin typeface="Garamond" panose="02020404030301010803" pitchFamily="18" charset="0"/>
              </a:rPr>
              <a:t> </a:t>
            </a:r>
            <a:endParaRPr lang="es-MX" sz="2000" b="1" dirty="0">
              <a:latin typeface="Garamond" panose="02020404030301010803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7" t="1364" r="5147" b="52272"/>
          <a:stretch/>
        </p:blipFill>
        <p:spPr>
          <a:xfrm>
            <a:off x="4694505" y="3026878"/>
            <a:ext cx="3054928" cy="33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08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256</TotalTime>
  <Words>1163</Words>
  <Application>Microsoft Office PowerPoint</Application>
  <PresentationFormat>Panorámica</PresentationFormat>
  <Paragraphs>123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Bahnschrift Light Condensed</vt:lpstr>
      <vt:lpstr>Calibri</vt:lpstr>
      <vt:lpstr>Consolas</vt:lpstr>
      <vt:lpstr>Corbel</vt:lpstr>
      <vt:lpstr>Garamond</vt:lpstr>
      <vt:lpstr>Times New Roman</vt:lpstr>
      <vt:lpstr>Wingdings</vt:lpstr>
      <vt:lpstr>Parallax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Socorro</dc:creator>
  <cp:lastModifiedBy>Socorro</cp:lastModifiedBy>
  <cp:revision>25</cp:revision>
  <dcterms:created xsi:type="dcterms:W3CDTF">2020-11-30T19:31:30Z</dcterms:created>
  <dcterms:modified xsi:type="dcterms:W3CDTF">2020-12-08T19:14:19Z</dcterms:modified>
</cp:coreProperties>
</file>